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540000" y="3591125"/>
            <a:ext cx="4427700" cy="19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800" b="1" i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800" dirty="0"/>
          </a:p>
        </p:txBody>
      </p:sp>
      <p:sp>
        <p:nvSpPr>
          <p:cNvPr id="4" name="Text 1"/>
          <p:cNvSpPr txBox="1"/>
          <p:nvPr/>
        </p:nvSpPr>
        <p:spPr>
          <a:xfrm>
            <a:off x="540000" y="2154203"/>
            <a:ext cx="4427700" cy="125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Мобильный сервис для оптимизации ИТ-поддержки и повышения эффективности работы.
</a:t>
            </a:r>
            <a:endParaRPr lang="en-US" sz="1000" dirty="0"/>
          </a:p>
        </p:txBody>
      </p:sp>
      <p:sp>
        <p:nvSpPr>
          <p:cNvPr id="5" name="Text 2"/>
          <p:cNvSpPr txBox="1"/>
          <p:nvPr/>
        </p:nvSpPr>
        <p:spPr>
          <a:xfrm>
            <a:off x="540000" y="965700"/>
            <a:ext cx="8045400" cy="100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Обзор проекта Service Desk Mobile и ключевые темы
</a:t>
            </a:r>
            <a:endParaRPr lang="en-US" sz="3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2142000" y="1345900"/>
            <a:ext cx="4860000" cy="226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Заключение и перспективы развития Service Desk Mobile
</a:t>
            </a:r>
            <a:pPr algn="ctr" indent="0" marL="0">
              <a:lnSpc>
                <a:spcPct val="100000"/>
              </a:lnSpc>
              <a:buNone/>
            </a:pPr>
            <a:r>
              <a:rPr lang="en-US" sz="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ctr" indent="0" marL="0">
              <a:lnSpc>
                <a:spcPct val="100000"/>
              </a:lnSpc>
              <a:buNone/>
            </a:pPr>
            <a:r>
              <a:rPr lang="en-US" sz="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ctr" indent="0" marL="0">
              <a:lnSpc>
                <a:spcPct val="100000"/>
              </a:lnSpc>
              <a:buNone/>
            </a:pPr>
            <a:r>
              <a:rPr lang="en-US" sz="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ctr" indent="0" marL="0">
              <a:lnSpc>
                <a:spcPct val="100000"/>
              </a:lnSpc>
              <a:buNone/>
            </a:pPr>
            <a:r>
              <a:rPr lang="en-US" sz="1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ctr" indent="0" marL="0">
              <a:lnSpc>
                <a:spcPct val="115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Проект доказал свою эффективность, повышая качество ИТ-поддержки и удовлетворенность пользователей. Будущие инновации обеспечат конкурентное преимущество и масштабируемость системы.
</a:t>
            </a:r>
            <a:endParaRPr lang="en-US" sz="3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8329" y="142875"/>
            <a:ext cx="4053193" cy="4900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 0"/>
          <p:cNvSpPr txBox="1"/>
          <p:nvPr/>
        </p:nvSpPr>
        <p:spPr>
          <a:xfrm>
            <a:off x="8568700" y="4577500"/>
            <a:ext cx="304800" cy="292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800" dirty="0"/>
          </a:p>
        </p:txBody>
      </p:sp>
      <p:sp>
        <p:nvSpPr>
          <p:cNvPr id="7" name="Text 1"/>
          <p:cNvSpPr txBox="1"/>
          <p:nvPr/>
        </p:nvSpPr>
        <p:spPr>
          <a:xfrm>
            <a:off x="540000" y="1255775"/>
            <a:ext cx="4032000" cy="263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Контекст создания инновационного мобильного сервиса поддержки
</a:t>
            </a:r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lnSpc>
                <a:spcPct val="100000"/>
              </a:lnSpc>
              <a:buNone/>
            </a:pPr>
            <a:r>
              <a:rPr lang="en-US" sz="1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lnSpc>
                <a:spcPct val="100000"/>
              </a:lnSpc>
              <a:buNone/>
            </a:pPr>
            <a:r>
              <a:rPr lang="en-US" sz="1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lnSpc>
                <a:spcPct val="100000"/>
              </a:lnSpc>
              <a:buNone/>
            </a:pPr>
            <a:r>
              <a:rPr lang="en-US" sz="1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lnSpc>
                <a:spcPct val="115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Увеличение мобильности сотрудников стимулировало разработку решения для круглосуточного и оперативного ИТ-сервиса с доступом к заявкам в реальном времени.
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00" y="2911410"/>
            <a:ext cx="2681400" cy="196653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985" y="2898285"/>
            <a:ext cx="2681400" cy="196653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979" y="2898289"/>
            <a:ext cx="2681400" cy="196653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266900" y="273325"/>
            <a:ext cx="8610600" cy="1192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Техническая архитектура и ключевые компоненты Service Desk Mobile
</a:t>
            </a:r>
            <a:endParaRPr lang="en-US" sz="2400" dirty="0"/>
          </a:p>
        </p:txBody>
      </p:sp>
      <p:sp>
        <p:nvSpPr>
          <p:cNvPr id="8" name="Text 1"/>
          <p:cNvSpPr txBox="1"/>
          <p:nvPr/>
        </p:nvSpPr>
        <p:spPr>
          <a:xfrm>
            <a:off x="8571250" y="4579125"/>
            <a:ext cx="302400" cy="295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800" dirty="0"/>
          </a:p>
        </p:txBody>
      </p:sp>
      <p:sp>
        <p:nvSpPr>
          <p:cNvPr id="9" name="Text 2"/>
          <p:cNvSpPr txBox="1"/>
          <p:nvPr/>
        </p:nvSpPr>
        <p:spPr>
          <a:xfrm>
            <a:off x="269000" y="1902294"/>
            <a:ext cx="2679000" cy="8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007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Микросервисная архитектура для масштабируемости
</a:t>
            </a:r>
            <a:pPr algn="l" indent="0" marL="0">
              <a:lnSpc>
                <a:spcPct val="100000"/>
              </a:lnSpc>
              <a:buNone/>
            </a:pPr>
            <a:r>
              <a:rPr lang="en-US" sz="1007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lnSpc>
                <a:spcPct val="115000"/>
              </a:lnSpc>
              <a:buNone/>
            </a:pPr>
            <a:r>
              <a:rPr lang="en-US" sz="77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Платформа построена на микросервисах, что обеспечивает гибкость и надежность. Каждая функция реализована как отдельный сервис, интегрирующийся через API с корпоративными системами.
</a:t>
            </a:r>
            <a:endParaRPr lang="en-US" sz="1007" dirty="0"/>
          </a:p>
        </p:txBody>
      </p:sp>
      <p:sp>
        <p:nvSpPr>
          <p:cNvPr id="10" name="Text 3"/>
          <p:cNvSpPr txBox="1"/>
          <p:nvPr/>
        </p:nvSpPr>
        <p:spPr>
          <a:xfrm>
            <a:off x="3233082" y="1902275"/>
            <a:ext cx="2679000" cy="81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008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Кроссплатформенная разработка на React Native
</a:t>
            </a:r>
            <a:pPr algn="l" indent="0" marL="0">
              <a:lnSpc>
                <a:spcPct val="100000"/>
              </a:lnSpc>
              <a:buNone/>
            </a:pPr>
            <a:r>
              <a:rPr lang="en-US" sz="1008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lnSpc>
                <a:spcPct val="115000"/>
              </a:lnSpc>
              <a:buNone/>
            </a:pPr>
            <a:r>
              <a:rPr lang="en-US" sz="77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Использование React Native позволяет поддерживать iOS и Android с единой кодовой базой, что ускоряет релизы и упрощает техническое обслуживание приложения.
</a:t>
            </a:r>
            <a:endParaRPr lang="en-US" sz="1008" dirty="0"/>
          </a:p>
        </p:txBody>
      </p:sp>
      <p:sp>
        <p:nvSpPr>
          <p:cNvPr id="11" name="Text 4"/>
          <p:cNvSpPr txBox="1"/>
          <p:nvPr/>
        </p:nvSpPr>
        <p:spPr>
          <a:xfrm>
            <a:off x="6197075" y="1902281"/>
            <a:ext cx="2679000" cy="81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14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Обеспечение безопасности данных
</a:t>
            </a:r>
            <a:pPr algn="l" indent="0" marL="0">
              <a:lnSpc>
                <a:spcPct val="100000"/>
              </a:lnSpc>
              <a:buNone/>
            </a:pPr>
            <a:r>
              <a:rPr lang="en-US" sz="1143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lnSpc>
                <a:spcPct val="115000"/>
              </a:lnSpc>
              <a:buNone/>
            </a:pPr>
            <a:r>
              <a:rPr lang="en-US" sz="874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Применяются методы шифрования и многоуровневой аутентификации для защиты чувствительной информации пользователей и предотвращения несанкционированного доступа.
</a:t>
            </a:r>
            <a:endParaRPr lang="en-US" sz="1143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818" y="1962925"/>
            <a:ext cx="3610563" cy="27627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540000" y="513300"/>
            <a:ext cx="8034600" cy="1063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Динамика сокращения времени обработки заявок
</a:t>
            </a:r>
            <a:endParaRPr lang="en-US" sz="2400" dirty="0"/>
          </a:p>
        </p:txBody>
      </p:sp>
      <p:sp>
        <p:nvSpPr>
          <p:cNvPr id="8" name="Text 1"/>
          <p:cNvSpPr txBox="1"/>
          <p:nvPr/>
        </p:nvSpPr>
        <p:spPr>
          <a:xfrm>
            <a:off x="8568700" y="4577500"/>
            <a:ext cx="304800" cy="292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800" dirty="0"/>
          </a:p>
        </p:txBody>
      </p:sp>
      <p:sp>
        <p:nvSpPr>
          <p:cNvPr id="9" name="Text 2"/>
          <p:cNvSpPr txBox="1"/>
          <p:nvPr/>
        </p:nvSpPr>
        <p:spPr>
          <a:xfrm>
            <a:off x="4571900" y="2123650"/>
            <a:ext cx="4002600" cy="7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Параллельно растет количество обрабатываемых запросов, что указывает на стабильность сервиса.
</a:t>
            </a:r>
            <a:endParaRPr lang="en-US" sz="1000" dirty="0"/>
          </a:p>
        </p:txBody>
      </p:sp>
      <p:sp>
        <p:nvSpPr>
          <p:cNvPr id="10" name="Text 3"/>
          <p:cNvSpPr txBox="1"/>
          <p:nvPr/>
        </p:nvSpPr>
        <p:spPr>
          <a:xfrm>
            <a:off x="4571900" y="2965125"/>
            <a:ext cx="4002600" cy="7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Снижение времени обработки на 75% демонстрирует эффективность внедренного решения и улучшение качества ИТ-поддержки.
</a:t>
            </a:r>
            <a:endParaRPr lang="en-US" sz="1000" dirty="0"/>
          </a:p>
        </p:txBody>
      </p:sp>
      <p:sp>
        <p:nvSpPr>
          <p:cNvPr id="11" name="Text 4"/>
          <p:cNvSpPr txBox="1"/>
          <p:nvPr/>
        </p:nvSpPr>
        <p:spPr>
          <a:xfrm>
            <a:off x="4571900" y="4652825"/>
            <a:ext cx="3759300" cy="14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" i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Отчеты IT-отдела, январь–июнь 2024
</a:t>
            </a:r>
            <a:endParaRPr 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381" y="2597397"/>
            <a:ext cx="3287100" cy="156620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540000" y="513300"/>
            <a:ext cx="8034600" cy="1063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Сравнение функционала Service Desk систем
</a:t>
            </a:r>
            <a:endParaRPr lang="en-US" sz="2400" dirty="0"/>
          </a:p>
        </p:txBody>
      </p:sp>
      <p:sp>
        <p:nvSpPr>
          <p:cNvPr id="8" name="Text 1"/>
          <p:cNvSpPr txBox="1"/>
          <p:nvPr/>
        </p:nvSpPr>
        <p:spPr>
          <a:xfrm>
            <a:off x="8568700" y="4577500"/>
            <a:ext cx="304800" cy="292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800" dirty="0"/>
          </a:p>
        </p:txBody>
      </p:sp>
      <p:sp>
        <p:nvSpPr>
          <p:cNvPr id="9" name="Text 2"/>
          <p:cNvSpPr txBox="1"/>
          <p:nvPr/>
        </p:nvSpPr>
        <p:spPr>
          <a:xfrm>
            <a:off x="4571900" y="2123650"/>
            <a:ext cx="4002600" cy="7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Таблица отражает ключевые возможности, выделяющие Service Desk Mobile среди конкурентов по мобильности и безопасности.
</a:t>
            </a:r>
            <a:endParaRPr lang="en-US" sz="1000" dirty="0"/>
          </a:p>
        </p:txBody>
      </p:sp>
      <p:sp>
        <p:nvSpPr>
          <p:cNvPr id="10" name="Text 3"/>
          <p:cNvSpPr txBox="1"/>
          <p:nvPr/>
        </p:nvSpPr>
        <p:spPr>
          <a:xfrm>
            <a:off x="4571900" y="2965125"/>
            <a:ext cx="4002600" cy="7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Service Desk Mobile предлагает уникальные возможности офлайн-доступа и управления правами, повышая гибкость работы.
</a:t>
            </a:r>
            <a:endParaRPr lang="en-US" sz="1000" dirty="0"/>
          </a:p>
        </p:txBody>
      </p:sp>
      <p:sp>
        <p:nvSpPr>
          <p:cNvPr id="11" name="Text 4"/>
          <p:cNvSpPr txBox="1"/>
          <p:nvPr/>
        </p:nvSpPr>
        <p:spPr>
          <a:xfrm>
            <a:off x="4571900" y="4652825"/>
            <a:ext cx="3759300" cy="14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" i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Внутренняя экспертиза ИТ-департамента, 2024
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270050" y="3060000"/>
            <a:ext cx="4427700" cy="15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повысился показатель удовлетворенности благодаря удобному интерфейсу и оперативной службе поддержки.
</a:t>
            </a:r>
            <a:endParaRPr lang="en-US" sz="2200" dirty="0"/>
          </a:p>
        </p:txBody>
      </p:sp>
      <p:sp>
        <p:nvSpPr>
          <p:cNvPr id="5" name="Text 1"/>
          <p:cNvSpPr txBox="1"/>
          <p:nvPr/>
        </p:nvSpPr>
        <p:spPr>
          <a:xfrm>
            <a:off x="5220000" y="3060000"/>
            <a:ext cx="3653700" cy="125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Опрос пользователей через 3 месяца после запуска показал значительный рост позитивных отзывов и лояльности.
</a:t>
            </a:r>
            <a:endParaRPr lang="en-US" sz="1200" dirty="0"/>
          </a:p>
        </p:txBody>
      </p:sp>
      <p:sp>
        <p:nvSpPr>
          <p:cNvPr id="6" name="Text 2"/>
          <p:cNvSpPr txBox="1"/>
          <p:nvPr/>
        </p:nvSpPr>
        <p:spPr>
          <a:xfrm>
            <a:off x="270050" y="270000"/>
            <a:ext cx="8603700" cy="219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0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40%
</a:t>
            </a:r>
            <a:endParaRPr lang="en-US" sz="10000" dirty="0"/>
          </a:p>
        </p:txBody>
      </p:sp>
      <p:sp>
        <p:nvSpPr>
          <p:cNvPr id="7" name="Text 3"/>
          <p:cNvSpPr txBox="1"/>
          <p:nvPr/>
        </p:nvSpPr>
        <p:spPr>
          <a:xfrm>
            <a:off x="8571250" y="4579125"/>
            <a:ext cx="302400" cy="295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endParaRPr lang="en-US" sz="800" dirty="0"/>
          </a:p>
        </p:txBody>
      </p:sp>
      <p:sp>
        <p:nvSpPr>
          <p:cNvPr id="8" name="Text 4"/>
          <p:cNvSpPr txBox="1"/>
          <p:nvPr/>
        </p:nvSpPr>
        <p:spPr>
          <a:xfrm>
            <a:off x="270050" y="4653075"/>
            <a:ext cx="4427700" cy="14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" i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Корпоративный опрос пользователей, май 2024
</a:t>
            </a:r>
            <a:endParaRPr lang="en-US" sz="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538" y="1165912"/>
            <a:ext cx="4293900" cy="234822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500" y="1165912"/>
            <a:ext cx="4293900" cy="2348227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464696" y="3695825"/>
            <a:ext cx="2927700" cy="10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Сокращение времени решения инцидентов на производстве
</a:t>
            </a:r>
            <a:pPr algn="l" indent="0" marL="0">
              <a:lnSpc>
                <a:spcPct val="1000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lnSpc>
                <a:spcPct val="1150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 компании X мобильный сервис ускорил реагирование на технические инциденты на 50%, что уменьшило простой оборудования и повысило производительность.
</a:t>
            </a:r>
            <a:endParaRPr lang="en-US" sz="1200" dirty="0"/>
          </a:p>
        </p:txBody>
      </p:sp>
      <p:sp>
        <p:nvSpPr>
          <p:cNvPr id="8" name="Text 1"/>
          <p:cNvSpPr txBox="1"/>
          <p:nvPr/>
        </p:nvSpPr>
        <p:spPr>
          <a:xfrm>
            <a:off x="4762900" y="3695825"/>
            <a:ext cx="2927700" cy="10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Оптимизация процесса обновления ПО
</a:t>
            </a:r>
            <a:pPr algn="l" indent="0" marL="0">
              <a:lnSpc>
                <a:spcPct val="1000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lnSpc>
                <a:spcPct val="1150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Использование мобильного приложения позволило филиалам централизованно и своевременно проводить обновления програмного обеспечения, минимизируя риски сбоев.
</a:t>
            </a:r>
            <a:endParaRPr lang="en-US" sz="1200" dirty="0"/>
          </a:p>
        </p:txBody>
      </p:sp>
      <p:sp>
        <p:nvSpPr>
          <p:cNvPr id="9" name="Text 2"/>
          <p:cNvSpPr txBox="1"/>
          <p:nvPr/>
        </p:nvSpPr>
        <p:spPr>
          <a:xfrm>
            <a:off x="540800" y="464025"/>
            <a:ext cx="8062200" cy="52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257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Реальные кейсы успешного внедрения Service Desk Mobile
</a:t>
            </a:r>
            <a:endParaRPr lang="en-US" sz="2257" dirty="0"/>
          </a:p>
        </p:txBody>
      </p:sp>
      <p:sp>
        <p:nvSpPr>
          <p:cNvPr id="10" name="Text 3"/>
          <p:cNvSpPr txBox="1"/>
          <p:nvPr/>
        </p:nvSpPr>
        <p:spPr>
          <a:xfrm>
            <a:off x="8571250" y="4579125"/>
            <a:ext cx="302400" cy="295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</a:t>
            </a:r>
            <a:endParaRPr lang="en-US" sz="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818" y="1962925"/>
            <a:ext cx="3610563" cy="27627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540000" y="513300"/>
            <a:ext cx="8034600" cy="1063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Аналитика по типам обращений и решениям
</a:t>
            </a:r>
            <a:endParaRPr lang="en-US" sz="2400" dirty="0"/>
          </a:p>
        </p:txBody>
      </p:sp>
      <p:sp>
        <p:nvSpPr>
          <p:cNvPr id="8" name="Text 1"/>
          <p:cNvSpPr txBox="1"/>
          <p:nvPr/>
        </p:nvSpPr>
        <p:spPr>
          <a:xfrm>
            <a:off x="8568700" y="4577500"/>
            <a:ext cx="304800" cy="292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</a:t>
            </a:r>
            <a:endParaRPr lang="en-US" sz="800" dirty="0"/>
          </a:p>
        </p:txBody>
      </p:sp>
      <p:sp>
        <p:nvSpPr>
          <p:cNvPr id="9" name="Text 2"/>
          <p:cNvSpPr txBox="1"/>
          <p:nvPr/>
        </p:nvSpPr>
        <p:spPr>
          <a:xfrm>
            <a:off x="4571900" y="2123650"/>
            <a:ext cx="4002600" cy="7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Высокая доля технических неполадок требует приоритетного подхода для снижения времени реагирования.
</a:t>
            </a:r>
            <a:endParaRPr lang="en-US" sz="1000" dirty="0"/>
          </a:p>
        </p:txBody>
      </p:sp>
      <p:sp>
        <p:nvSpPr>
          <p:cNvPr id="10" name="Text 3"/>
          <p:cNvSpPr txBox="1"/>
          <p:nvPr/>
        </p:nvSpPr>
        <p:spPr>
          <a:xfrm>
            <a:off x="4571900" y="2965125"/>
            <a:ext cx="4002600" cy="7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Корреляция между типом обращения и скоростью решения позволяет оптимизировать распределение ресурсов поддержки.
</a:t>
            </a:r>
            <a:endParaRPr lang="en-US" sz="1000" dirty="0"/>
          </a:p>
        </p:txBody>
      </p:sp>
      <p:sp>
        <p:nvSpPr>
          <p:cNvPr id="11" name="Text 4"/>
          <p:cNvSpPr txBox="1"/>
          <p:nvPr/>
        </p:nvSpPr>
        <p:spPr>
          <a:xfrm>
            <a:off x="4571900" y="4652825"/>
            <a:ext cx="3759300" cy="14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" i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Статистика службы поддержки, апрель 2024
</a:t>
            </a:r>
            <a:endParaRPr lang="en-US" sz="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3300" y="2244339"/>
            <a:ext cx="5170500" cy="190852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270050" y="273325"/>
            <a:ext cx="8607600" cy="1256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План развития и запланированные улучшения Service Desk Mobile
</a:t>
            </a:r>
            <a:endParaRPr lang="en-US" sz="2400" dirty="0"/>
          </a:p>
        </p:txBody>
      </p:sp>
      <p:sp>
        <p:nvSpPr>
          <p:cNvPr id="5" name="Text 1"/>
          <p:cNvSpPr txBox="1"/>
          <p:nvPr/>
        </p:nvSpPr>
        <p:spPr>
          <a:xfrm>
            <a:off x="8571250" y="4579125"/>
            <a:ext cx="302400" cy="295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</a:t>
            </a:r>
            <a:endParaRPr lang="en-US" sz="800" dirty="0"/>
          </a:p>
        </p:txBody>
      </p:sp>
      <p:sp>
        <p:nvSpPr>
          <p:cNvPr id="6" name="Text 2"/>
          <p:cNvSpPr txBox="1"/>
          <p:nvPr/>
        </p:nvSpPr>
        <p:spPr>
          <a:xfrm>
            <a:off x="266900" y="2278175"/>
            <a:ext cx="2872200" cy="7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 таблице представлены ключевые этапы развития с целевыми KPI по повышению эффективности и расширению функций.
</a:t>
            </a:r>
            <a:endParaRPr lang="en-US" sz="1000" dirty="0"/>
          </a:p>
        </p:txBody>
      </p:sp>
      <p:sp>
        <p:nvSpPr>
          <p:cNvPr id="7" name="Text 3"/>
          <p:cNvSpPr txBox="1"/>
          <p:nvPr/>
        </p:nvSpPr>
        <p:spPr>
          <a:xfrm>
            <a:off x="266900" y="3119650"/>
            <a:ext cx="2872200" cy="7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Планируемые нововведения направлены на повышение автоматизации и интеграции для устойчивого развития.
</a:t>
            </a:r>
            <a:endParaRPr lang="en-US" sz="1000" dirty="0"/>
          </a:p>
        </p:txBody>
      </p:sp>
      <p:sp>
        <p:nvSpPr>
          <p:cNvPr id="8" name="Text 4"/>
          <p:cNvSpPr txBox="1"/>
          <p:nvPr/>
        </p:nvSpPr>
        <p:spPr>
          <a:xfrm>
            <a:off x="266900" y="4731750"/>
            <a:ext cx="2872200" cy="14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" i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Дорожная карта проекта, январь 2024
</a:t>
            </a:r>
            <a:endParaRPr lang="en-US" sz="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2025-12-19T07:56:26Z</dcterms:created>
  <dcterms:modified xsi:type="dcterms:W3CDTF">2025-12-19T07:56:26Z</dcterms:modified>
</cp:coreProperties>
</file>